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1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4A7FFC-3419-4207-AB4A-512E26D82174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37119F-E2DF-4852-9505-DDE7D0267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волонтерской работы с детьми, пожилыми и инвалидами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Бутрим Н.А.</a:t>
            </a:r>
            <a:endParaRPr lang="ru-RU" dirty="0"/>
          </a:p>
        </p:txBody>
      </p:sp>
      <p:pic>
        <p:nvPicPr>
          <p:cNvPr id="23554" name="Picture 2" descr="http://volonter.msk.ru/images/bigstock-helping-the-elderly-49658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439206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Рекомендации проведения интегративного мероприятия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ru-RU" b="1" i="1" dirty="0" smtClean="0"/>
              <a:t>условия доступности</a:t>
            </a:r>
            <a:r>
              <a:rPr lang="ru-RU" dirty="0" smtClean="0"/>
              <a:t> объекта (здания и помещений) для детей с особенностями физического и психического развития, с нарушениями слуха и зрения, расстройствами эмоционально-волевой сферы:</a:t>
            </a:r>
          </a:p>
          <a:p>
            <a:r>
              <a:rPr lang="ru-RU" dirty="0" smtClean="0"/>
              <a:t>наличие сопровождающего лица;</a:t>
            </a:r>
          </a:p>
          <a:p>
            <a:r>
              <a:rPr lang="ru-RU" dirty="0" smtClean="0"/>
              <a:t>обустройство входных групп здания и путей движения </a:t>
            </a:r>
            <a:endParaRPr lang="ru-RU" dirty="0"/>
          </a:p>
        </p:txBody>
      </p:sp>
      <p:pic>
        <p:nvPicPr>
          <p:cNvPr id="4" name="Picture 2" descr="https://elets-adm.ru/assets/images/resources/6641/42699b35a46f2388a48112be6c7063e219bcf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3377268" cy="2214602"/>
          </a:xfrm>
          <a:prstGeom prst="rect">
            <a:avLst/>
          </a:prstGeom>
          <a:noFill/>
        </p:spPr>
      </p:pic>
      <p:pic>
        <p:nvPicPr>
          <p:cNvPr id="41986" name="Picture 2" descr="https://pp.userapi.com/c1773/u19727597/95994392/x_22af1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929066"/>
            <a:ext cx="3071834" cy="229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разработке сценария и проведении интегративного мероприятия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оптимальная и четкая организация мероприятия (встреча детей, сопровождение, выдача подарков);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исключение отвлекающих моментов;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подходящее оформление помещения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соответствующее звуковое оформление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адекватность игровых моментов и доступность выполнения конкурсных заданий, соответствующих уровню развития детей с ментальной инвалидностью;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медленный темп предъявления событий сценария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отсутствие фактора навязывания игры, конкурсного задания или оценки действий детей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позитивный характер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доброжелательное и уважительное отношение ко всем участникам мероприятия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соблюдение этикета и использование соответствующей терминологии в языке общения с детьми, имеющими особенности развития и их родителями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этикета при общении с детьми, имеющими инвалидность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3495684"/>
          </a:xfrm>
        </p:spPr>
        <p:txBody>
          <a:bodyPr>
            <a:normAutofit/>
          </a:bodyPr>
          <a:lstStyle/>
          <a:p>
            <a:r>
              <a:rPr lang="ru-RU" i="1" dirty="0" smtClean="0"/>
              <a:t>1. Обращение к ребенку</a:t>
            </a:r>
          </a:p>
          <a:p>
            <a:r>
              <a:rPr lang="ru-RU" i="1" dirty="0" smtClean="0"/>
              <a:t>2. Знакомство: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3. Называйте себя и других: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3010" name="Picture 2" descr="http://itd3.mycdn.me/image?id=853460577475&amp;t=20&amp;plc=WEB&amp;tkn=*A3QQDWpr5Q7u92pxjXrYrzzyr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417" y="1357298"/>
            <a:ext cx="431330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4. Предложение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mukachevo.today/uploads/thumb/5/crosspostSharing_vkFb/29256-1418796628-7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i="1" dirty="0" smtClean="0"/>
              <a:t>Адекватность и вежливость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s://ds03.infourok.ru/uploads/ex/104d/00037f34-517ca55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1"/>
            <a:ext cx="8929718" cy="530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r>
              <a:rPr lang="ru-RU" dirty="0" smtClean="0"/>
              <a:t>6. </a:t>
            </a:r>
            <a:r>
              <a:rPr lang="ru-RU" i="1" dirty="0" smtClean="0"/>
              <a:t>Не опирайтесь на кресло-коляску</a:t>
            </a:r>
            <a:br>
              <a:rPr lang="ru-RU" i="1" dirty="0" smtClean="0"/>
            </a:br>
            <a:r>
              <a:rPr lang="ru-RU" i="1" dirty="0" smtClean="0"/>
              <a:t>7. Внимательность и терпеливость</a:t>
            </a:r>
            <a:r>
              <a:rPr lang="ru-RU" dirty="0" smtClean="0"/>
              <a:t>: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7106" name="Picture 2" descr="http://madan.org.il/sites/default/files/styles/news_list/public/archive/457765673a1bc23e910579e62b60f15bdb9d9c9.jpg?itok=fBqdpug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207045" cy="2928958"/>
          </a:xfrm>
          <a:prstGeom prst="rect">
            <a:avLst/>
          </a:prstGeom>
          <a:noFill/>
        </p:spPr>
      </p:pic>
      <p:pic>
        <p:nvPicPr>
          <p:cNvPr id="47108" name="Picture 4" descr="https://ellenlandreth.files.wordpress.com/2011/09/a23-disabled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14686"/>
            <a:ext cx="4821864" cy="321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8. Расположение для беседы</a:t>
            </a:r>
          </a:p>
          <a:p>
            <a:r>
              <a:rPr lang="ru-RU" i="1" dirty="0" smtClean="0"/>
              <a:t>9. Привлечение внимания</a:t>
            </a:r>
          </a:p>
          <a:p>
            <a:r>
              <a:rPr lang="ru-RU" dirty="0" smtClean="0"/>
              <a:t>10. </a:t>
            </a:r>
            <a:r>
              <a:rPr lang="ru-RU" i="1" dirty="0" smtClean="0"/>
              <a:t>Не смущайтесь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48130" name="Picture 2" descr="https://bdzhola.com/Media/images/news/big/a13ba8d2430ee97adcabcc739b55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7143800" cy="305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Пожилые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Старше 60 лет</a:t>
            </a:r>
          </a:p>
          <a:p>
            <a:r>
              <a:rPr lang="ru-RU" dirty="0" smtClean="0"/>
              <a:t>Более 20 % населения</a:t>
            </a:r>
            <a:endParaRPr lang="ru-RU" dirty="0"/>
          </a:p>
        </p:txBody>
      </p:sp>
      <p:pic>
        <p:nvPicPr>
          <p:cNvPr id="26626" name="Picture 2" descr="http://www.dagmintrud.ru/upload/iblock/d20/d2006545b9b9100094edc65629d8a1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238495" cy="2428871"/>
          </a:xfrm>
          <a:prstGeom prst="rect">
            <a:avLst/>
          </a:prstGeom>
          <a:noFill/>
        </p:spPr>
      </p:pic>
      <p:pic>
        <p:nvPicPr>
          <p:cNvPr id="26628" name="Picture 4" descr="http://ugranow.ru/wp-content/uploads/2016/09/pogilie_2013911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382835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5 видов приспособления личности к старости: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Конструктивное отношение. Пожилые люди внутренне уравновешены, имеют хорошее настроение, удовлетворены контактом с окружающими.</a:t>
            </a:r>
          </a:p>
          <a:p>
            <a:r>
              <a:rPr lang="ru-RU" dirty="0" smtClean="0"/>
              <a:t>2. Отношение зависимости. Люди, не имеющие слишком высоких жизненных претензий, охотно уходящие от среды.</a:t>
            </a:r>
          </a:p>
          <a:p>
            <a:r>
              <a:rPr lang="ru-RU" dirty="0" smtClean="0"/>
              <a:t>3. Оборонительное отношение, для которого характерно преувеличено эмоциональная сдержанность и неохотное принятие помощи от других.</a:t>
            </a:r>
          </a:p>
          <a:p>
            <a:r>
              <a:rPr lang="ru-RU" dirty="0" smtClean="0"/>
              <a:t>4. Отношение враждебности к окружающим. Агрессивность, взрывчатость, подозрительность, стремление переложить на других вину и ответственность за собственные неудачи.</a:t>
            </a:r>
          </a:p>
          <a:p>
            <a:r>
              <a:rPr lang="ru-RU" dirty="0" smtClean="0"/>
              <a:t>5. Отношение враждебности к самому себе. Люди такого типа избегают воспоминаний. Они пассивны, склонны к депрессии и печали.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Принципы работы с пожилыми людьми: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5543560" cy="52282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Не позволять пожилым людям втягиваться в негативный имидж старения, например, нужно помогать им увидеть и понять, что источник их проблем лежит в ситуации, но не в них самих.</a:t>
            </a:r>
          </a:p>
          <a:p>
            <a:r>
              <a:rPr lang="ru-RU" dirty="0" smtClean="0"/>
              <a:t>2. Требовать от пожилых брать ответственность за свою жизнь там, где это возможно.</a:t>
            </a:r>
          </a:p>
          <a:p>
            <a:r>
              <a:rPr lang="ru-RU" dirty="0" smtClean="0"/>
              <a:t>3. Стимулировать деятельность пожилых людей, которая поддерживает ощущение интеграции и целостности жизни.</a:t>
            </a:r>
          </a:p>
          <a:p>
            <a:endParaRPr lang="ru-RU" dirty="0"/>
          </a:p>
        </p:txBody>
      </p:sp>
      <p:pic>
        <p:nvPicPr>
          <p:cNvPr id="27650" name="Picture 2" descr="Неопределенность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2664273" cy="2071702"/>
          </a:xfrm>
          <a:prstGeom prst="rect">
            <a:avLst/>
          </a:prstGeom>
          <a:noFill/>
        </p:spPr>
      </p:pic>
      <p:pic>
        <p:nvPicPr>
          <p:cNvPr id="27652" name="Picture 4" descr="Передача эмоционального фона посредством монохромных фотоснимков – задача не из легких. Тем не менее, для профессионалов своего дела это не просто сложная задача, но и прекрасная возможность отразить характер передаваемого изображения, а также обратить внимание зрителя на детали. Серия монохромных фотопортретов людей, страдающих болезнью Альцгеймера, представляет собой социальный арт-проект, в котором эмоциональная составляющая является ключевой деталью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357562"/>
            <a:ext cx="209415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работы волонтеров с детьми –сиротами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 замедленный темп психического развития;</a:t>
            </a:r>
          </a:p>
          <a:p>
            <a:r>
              <a:rPr lang="ru-RU" dirty="0" smtClean="0"/>
              <a:t>2) ряд негативных особенностей (низкий уровень интеллектуального развития, беднее эмоциональная сфера и воображение позднее формирование навыков саморегуляции и правил поведения).</a:t>
            </a:r>
          </a:p>
          <a:p>
            <a:endParaRPr lang="ru-RU" dirty="0"/>
          </a:p>
        </p:txBody>
      </p:sp>
      <p:pic>
        <p:nvPicPr>
          <p:cNvPr id="30722" name="Picture 2" descr="http://volonter.msk.ru/images/docs/metod-material/deti-siroti/8368ce94c0c6ea34f397f1798bf346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4143404" cy="2634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Волонтерская помощь  престарелым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• </a:t>
            </a:r>
            <a:r>
              <a:rPr lang="ru-RU" sz="9600" dirty="0" smtClean="0"/>
              <a:t>Минимальное количество посещений своего подопечного —  1 раз в неделю.</a:t>
            </a:r>
          </a:p>
          <a:p>
            <a:r>
              <a:rPr lang="ru-RU" sz="9600" dirty="0" smtClean="0"/>
              <a:t>• Следует стараться делать визиты в будние дни.</a:t>
            </a:r>
          </a:p>
          <a:p>
            <a:r>
              <a:rPr lang="ru-RU" sz="9600" dirty="0" smtClean="0"/>
              <a:t>• Желательная продолжительность посещения: минимум  1 час, максимум 2,5 часа.</a:t>
            </a:r>
          </a:p>
          <a:p>
            <a:r>
              <a:rPr lang="ru-RU" sz="9600" dirty="0" smtClean="0"/>
              <a:t>•Пожилые люди рано устают. Лучше закончить свой визит к 20.00.</a:t>
            </a:r>
          </a:p>
          <a:p>
            <a:r>
              <a:rPr lang="ru-RU" sz="9600" dirty="0" smtClean="0"/>
              <a:t>• Необходимо быть пунктуальным. Следует договариваться со своим подопечным о днях посещения заранее и не забывать предупреждать его об изменениях  в своих планах.</a:t>
            </a:r>
          </a:p>
          <a:p>
            <a:r>
              <a:rPr lang="ru-RU" sz="9600" dirty="0" smtClean="0"/>
              <a:t>• Пожилые люди нуждаются в поощрении своих действий. Желательно чаще подтверждать правильность их действий и поощрять успехи. «Вы сегодня увереннее двигаетесь с тростью!», «Как Вы хорошо сегодня сели на кровати!», «Вам эта кофта очень к лицу!»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• При посещении обязательно нужно уделить время общению.  Надо найти золотую середину: общение и помощь одинаково важны. </a:t>
            </a:r>
            <a:r>
              <a:rPr lang="ru-RU" sz="3300" dirty="0" err="1" smtClean="0"/>
              <a:t>Обделенность</a:t>
            </a:r>
            <a:r>
              <a:rPr lang="ru-RU" sz="3300" dirty="0" smtClean="0"/>
              <a:t> пожилых людей в общении огромна. Им подойдет все: и поддакивания, и кивок головой, и какие-то замечания, и просто внимание к их рассказам.</a:t>
            </a:r>
          </a:p>
          <a:p>
            <a:r>
              <a:rPr lang="ru-RU" sz="3300" dirty="0" smtClean="0"/>
              <a:t>• Нужно помнить, что в старости обостряются ворчливость, раздражительность, могут быть внезапные перепады настроения и т.д. Следует быть снисходительным к этим слабостям.</a:t>
            </a:r>
          </a:p>
          <a:p>
            <a:r>
              <a:rPr lang="ru-RU" sz="3300" dirty="0" smtClean="0"/>
              <a:t>• Лучше избегать бесплодных дискуссий. Как бы ни были весомы аргументы волонтера, не нужно стараться победить своего оппонента.</a:t>
            </a:r>
          </a:p>
          <a:p>
            <a:r>
              <a:rPr lang="ru-RU" sz="3300" dirty="0" smtClean="0"/>
              <a:t>• Чтобы застраховать себя от неприятностей, волонтерам следует делать уборку в присутствии хозяйки (хозяина) квартиры. У пожилых людей память слабеет. Не обнаружив какую-либо вещь на своём месте, и не сумев её найти, пожилой человек может связать пропажу вещи с посещением волонтера.</a:t>
            </a:r>
          </a:p>
          <a:p>
            <a:r>
              <a:rPr lang="ru-RU" sz="3300" dirty="0" smtClean="0"/>
              <a:t>• Также нужно осторожно обращаться с вверенными деньгами. Пожилой человек может забыть о том, что доброволец  вернул сдачу после похода в магазин, поэтому лучше делать  записи: сколько денег дали, сколько потратил, сколько сдачи  принес, куда положил (лучше класть всегда в одно и то же место). Волонтеру необходимо обратить внимание подопечного, что он вернул сдачу, не лениться и проговаривать это специально каждый раз.</a:t>
            </a:r>
          </a:p>
          <a:p>
            <a:r>
              <a:rPr lang="ru-RU" sz="3300" dirty="0" smtClean="0"/>
              <a:t>• Гостеприимство характерно для многих людей, но пожилые люди зачастую испытывают финансовые затруднения. Перед  тем, как принять приглашение к чаю, волонтерам следует </a:t>
            </a:r>
            <a:r>
              <a:rPr lang="ru-RU" sz="3300" dirty="0" err="1" smtClean="0"/>
              <a:t>про-анализировать</a:t>
            </a:r>
            <a:r>
              <a:rPr lang="ru-RU" sz="3300" dirty="0" smtClean="0"/>
              <a:t> ситуацию и включить свою долю в трапезу.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Расспросы пожилых людей об их прошлом очень благотворно действуют на них. Волонтеры могут попросить рассказать пожилого человека о его родственниках, детстве, местах, где он жил в юности, о прошлой работе, интересах. Очень хорошо вместе рассматривать старые фотографии. Конечно, воспоминания могут потревожить старые раны, рассказчик может расчувствоваться и даже заплакать. Нужно просто его утешить, быть рядом, погладить по плечу. Однако пожилые люди должны чувствовать действительную заинтересованность, желание сопережить то, что когда-то он пережил и прочувствовал сам. Если он не поверит заинтересованности добровольца, то, скорее всего, замкнется в себе, и волонтер надолго потеряет его доверие.</a:t>
            </a:r>
          </a:p>
          <a:p>
            <a:r>
              <a:rPr lang="ru-RU" sz="2800" dirty="0" smtClean="0"/>
              <a:t>• Пожилые люди охотно играют в игры, в том числе простые, в какие мы все играли в детстве: мозаики, лото, домино, </a:t>
            </a:r>
            <a:r>
              <a:rPr lang="ru-RU" sz="2800" dirty="0" err="1" smtClean="0"/>
              <a:t>пазлы</a:t>
            </a:r>
            <a:r>
              <a:rPr lang="ru-RU" sz="2800" dirty="0" smtClean="0"/>
              <a:t>. Если им организовать рабочее место, они охотно шьют, плетут, вяжут, вырезают, рисуют и т.д. Им очень важно передать свои знания и навыки новому поколению. Если не трудно, а даже интересно, можно проявить заинтересованность и научиться у них рукоделию, игре в шахматы. Волонтерам следует чаще говорить о том, как здорово получается у подопечного, пусть он покажет «секретные ходы». Пожилые люди очень любят играть вместе, друг с другом, общаться с животными, собирать цветы.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•  Пожилые часто с трудом запоминают даты, имена, номера  телефонов, назначенные встречи. Они быстро забывают увиденное по телевизору, не могут вспомнить, куда положили ту или иную вещь. Ни в коем случае не следует менять установившегося порядка или месторасположения предметов. Убирая в комнате, раскладывая вещи на столе или в шкафу, наводя порядок в кухне, нельзя забывать о том, что все, что сделал доброволец, может быть воспринято пожилым как катастрофа.</a:t>
            </a:r>
          </a:p>
          <a:p>
            <a:r>
              <a:rPr lang="ru-RU" sz="2800" dirty="0" smtClean="0"/>
              <a:t>• Если в течение некоторого времени волонтеру не открывают дверь и не отвечают на телефонные звонки, нужно поставить в известность об этом координатора службы. Возможно, подопечному нужна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mg2.fedpress.ru/thumbs/605x362/2011/04/noname/sirota_215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08646" cy="50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Цель работы волонтерской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72188" cy="493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Социализация и содействие интеграции детей в общество путем проведения регулярных обучающих и развивающих мероприятий, дополняющих плановые мероприятия, проводимые в детских учреждениях, а также расширение кругозора детей.</a:t>
            </a:r>
          </a:p>
          <a:p>
            <a:endParaRPr lang="ru-RU" dirty="0" smtClean="0"/>
          </a:p>
          <a:p>
            <a:r>
              <a:rPr lang="ru-RU" dirty="0" smtClean="0"/>
              <a:t>расширение кругозора ребят, выявление интересов, здоровый образ жизни, профориентация, формирование хобби  (попытка найти альтернативы для проведения свободного времени, которые помогут детям во взрослой жизни).</a:t>
            </a:r>
            <a:endParaRPr lang="ru-RU" dirty="0"/>
          </a:p>
        </p:txBody>
      </p:sp>
      <p:pic>
        <p:nvPicPr>
          <p:cNvPr id="35842" name="Picture 2" descr="http://ugranow.ru/wp-content/uploads/2016/09/Downside-up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85860"/>
            <a:ext cx="2660450" cy="1928826"/>
          </a:xfrm>
          <a:prstGeom prst="rect">
            <a:avLst/>
          </a:prstGeom>
          <a:noFill/>
        </p:spPr>
      </p:pic>
      <p:pic>
        <p:nvPicPr>
          <p:cNvPr id="35844" name="Picture 4" descr="https://pp.userapi.com/c310629/v310629593/3053/vbabaFcdD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452705" cy="183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Для дошкольников и младших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57742" cy="493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Выездные мероприятия для младших школьников (посещение музеев, конюшни, прогулки по городу с адаптированными экскурсиями для детей);</a:t>
            </a:r>
          </a:p>
          <a:p>
            <a:r>
              <a:rPr lang="ru-RU" dirty="0" smtClean="0"/>
              <a:t>2. Развивающие творческие занятия, направленные на расширение кругозора, развитие мелкой моторики, творческого мышления.</a:t>
            </a:r>
          </a:p>
          <a:p>
            <a:r>
              <a:rPr lang="ru-RU" dirty="0" smtClean="0"/>
              <a:t>3. Спортивные мероприятия (Веселые старты, эстафеты, командные игры);</a:t>
            </a:r>
          </a:p>
          <a:p>
            <a:r>
              <a:rPr lang="ru-RU" dirty="0" smtClean="0"/>
              <a:t>4. Чаепитие и живое общение.</a:t>
            </a:r>
            <a:endParaRPr lang="ru-RU" dirty="0"/>
          </a:p>
        </p:txBody>
      </p:sp>
      <p:pic>
        <p:nvPicPr>
          <p:cNvPr id="34818" name="Picture 2" descr="http://stip.isu.ru/upload/medialibrary/19a/19a53e871ca98d8a818222133cfa669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357694"/>
            <a:ext cx="3321831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Средний и старший школьный возраст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6370" cy="49377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Творческие занятия и мастер-классы с приглашением специалистов, работающих в разных техниках (украшения, поделки, рисунки на футболках), специалистов творческих профессий (фотографы, журналисты, визажисты и т.п.);</a:t>
            </a:r>
          </a:p>
          <a:p>
            <a:r>
              <a:rPr lang="ru-RU" dirty="0" smtClean="0"/>
              <a:t>Азы работы с компьютером, Интернетом, поисковыми системами;</a:t>
            </a:r>
          </a:p>
          <a:p>
            <a:r>
              <a:rPr lang="ru-RU" dirty="0" smtClean="0"/>
              <a:t>Спортивные мероприятия.</a:t>
            </a:r>
          </a:p>
          <a:p>
            <a:r>
              <a:rPr lang="ru-RU" dirty="0" smtClean="0"/>
              <a:t>Психологический блок знаний и умений</a:t>
            </a:r>
            <a:endParaRPr lang="ru-RU" dirty="0"/>
          </a:p>
        </p:txBody>
      </p:sp>
      <p:pic>
        <p:nvPicPr>
          <p:cNvPr id="36866" name="Picture 2" descr="https://pp.userapi.com/c638918/v638918781/3d584/Q9SeVJtk-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14422"/>
            <a:ext cx="3071039" cy="2300081"/>
          </a:xfrm>
          <a:prstGeom prst="rect">
            <a:avLst/>
          </a:prstGeom>
          <a:noFill/>
        </p:spPr>
      </p:pic>
      <p:pic>
        <p:nvPicPr>
          <p:cNvPr id="36868" name="Picture 4" descr="https://pp.userapi.com/c638918/v638918781/3d545/Fm1OrBaqPX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266" y="3571876"/>
            <a:ext cx="295687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Практические советы волонтерам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72188" cy="4937760"/>
          </a:xfrm>
        </p:spPr>
        <p:txBody>
          <a:bodyPr/>
          <a:lstStyle/>
          <a:p>
            <a:r>
              <a:rPr lang="ru-RU" u="sng" dirty="0" smtClean="0"/>
              <a:t>1. Как выбрать детский дом?</a:t>
            </a:r>
            <a:endParaRPr lang="ru-RU" dirty="0" smtClean="0"/>
          </a:p>
          <a:p>
            <a:r>
              <a:rPr lang="ru-RU" u="sng" dirty="0" smtClean="0"/>
              <a:t>2. Как выстроить отношения с руководством?</a:t>
            </a:r>
            <a:endParaRPr lang="ru-RU" dirty="0" smtClean="0"/>
          </a:p>
          <a:p>
            <a:r>
              <a:rPr lang="ru-RU" u="sng" dirty="0" smtClean="0"/>
              <a:t>3. Как рационально тратить силы?</a:t>
            </a:r>
            <a:endParaRPr lang="ru-RU" dirty="0" smtClean="0"/>
          </a:p>
          <a:p>
            <a:r>
              <a:rPr lang="ru-RU" u="sng" dirty="0" smtClean="0"/>
              <a:t>4. Как найти свою целевую группу?</a:t>
            </a:r>
          </a:p>
          <a:p>
            <a:r>
              <a:rPr lang="ru-RU" u="sng" dirty="0" smtClean="0"/>
              <a:t>5. Как найти свою сферу занятий?</a:t>
            </a:r>
            <a:endParaRPr lang="ru-RU" dirty="0" smtClean="0"/>
          </a:p>
          <a:p>
            <a:r>
              <a:rPr lang="ru-RU" u="sng" dirty="0" smtClean="0"/>
              <a:t>6. Если что-то не получается?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https://pp.userapi.com/c638918/v638918781/3d4ac/Q72gidABS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719942" cy="2786082"/>
          </a:xfrm>
          <a:prstGeom prst="rect">
            <a:avLst/>
          </a:prstGeom>
          <a:noFill/>
        </p:spPr>
      </p:pic>
      <p:pic>
        <p:nvPicPr>
          <p:cNvPr id="38916" name="Picture 4" descr="https://pp.userapi.com/c638918/v638918781/3d491/rhpgD3L5r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00108"/>
            <a:ext cx="2950519" cy="220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Формы волонтерской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00750" cy="4937760"/>
          </a:xfrm>
        </p:spPr>
        <p:txBody>
          <a:bodyPr/>
          <a:lstStyle/>
          <a:p>
            <a:r>
              <a:rPr lang="ru-RU" u="sng" dirty="0" smtClean="0"/>
              <a:t>1. Материальная поддержка</a:t>
            </a:r>
            <a:endParaRPr lang="ru-RU" dirty="0" smtClean="0"/>
          </a:p>
          <a:p>
            <a:r>
              <a:rPr lang="ru-RU" u="sng" dirty="0" smtClean="0"/>
              <a:t>2. Организация культурно-спортивных программ</a:t>
            </a:r>
            <a:endParaRPr lang="ru-RU" dirty="0" smtClean="0"/>
          </a:p>
          <a:p>
            <a:r>
              <a:rPr lang="ru-RU" u="sng" dirty="0" smtClean="0"/>
              <a:t>3. Реализация обучающих программ</a:t>
            </a:r>
            <a:endParaRPr lang="ru-RU" dirty="0" smtClean="0"/>
          </a:p>
          <a:p>
            <a:r>
              <a:rPr lang="ru-RU" u="sng" dirty="0" smtClean="0"/>
              <a:t>4. Встреча с интересным человеком</a:t>
            </a:r>
            <a:endParaRPr lang="ru-RU" dirty="0" smtClean="0"/>
          </a:p>
          <a:p>
            <a:r>
              <a:rPr lang="ru-RU" u="sng" dirty="0" smtClean="0"/>
              <a:t>5. Предоставление возможности реального взаимодействия с окружающим миром.</a:t>
            </a:r>
          </a:p>
          <a:p>
            <a:r>
              <a:rPr lang="ru-RU" u="sng" dirty="0" smtClean="0"/>
              <a:t>6. Переписка с детьми.</a:t>
            </a:r>
            <a:endParaRPr lang="ru-RU" dirty="0" smtClean="0"/>
          </a:p>
          <a:p>
            <a:r>
              <a:rPr lang="ru-RU" u="sng" dirty="0" smtClean="0"/>
              <a:t>7. Выездные мероприятия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https://pp.userapi.com/c627324/v627324798/440f4/9r4SJH5hl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980" y="3714752"/>
            <a:ext cx="3556020" cy="266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Культура общения с детьми, имеющими инвалидность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929718" cy="5085414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Нельзя: </a:t>
            </a:r>
            <a:r>
              <a:rPr lang="ru-RU" i="1" dirty="0" smtClean="0"/>
              <a:t>«больной/здоровый»,н</a:t>
            </a:r>
            <a:r>
              <a:rPr lang="ru-RU" sz="2800" i="1" dirty="0" smtClean="0"/>
              <a:t>ормальный/ненормальный</a:t>
            </a:r>
            <a:r>
              <a:rPr lang="ru-RU" i="1" dirty="0" smtClean="0"/>
              <a:t>», «обычный/неполноценный», «умственно отсталый», «</a:t>
            </a:r>
            <a:r>
              <a:rPr lang="ru-RU" i="1" dirty="0" err="1" smtClean="0"/>
              <a:t>даун</a:t>
            </a:r>
            <a:r>
              <a:rPr lang="ru-RU" i="1" dirty="0" smtClean="0"/>
              <a:t>», «калека» «тормоз»</a:t>
            </a:r>
            <a:r>
              <a:rPr lang="ru-RU" dirty="0" smtClean="0"/>
              <a:t> или </a:t>
            </a:r>
            <a:r>
              <a:rPr lang="ru-RU" i="1" dirty="0" smtClean="0"/>
              <a:t>«дефективный»</a:t>
            </a:r>
            <a:r>
              <a:rPr lang="ru-RU" dirty="0" smtClean="0"/>
              <a:t> </a:t>
            </a:r>
            <a:endParaRPr lang="ru-RU" i="1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Можно: </a:t>
            </a:r>
            <a:r>
              <a:rPr lang="ru-RU" dirty="0" smtClean="0"/>
              <a:t>употребление таких слов, как </a:t>
            </a:r>
            <a:r>
              <a:rPr lang="ru-RU" i="1" dirty="0" smtClean="0"/>
              <a:t>«</a:t>
            </a:r>
            <a:r>
              <a:rPr lang="ru-RU" i="1" dirty="0" err="1" smtClean="0"/>
              <a:t>спинальник</a:t>
            </a:r>
            <a:r>
              <a:rPr lang="ru-RU" i="1" dirty="0" smtClean="0"/>
              <a:t>», «</a:t>
            </a:r>
            <a:r>
              <a:rPr lang="ru-RU" i="1" dirty="0" err="1" smtClean="0"/>
              <a:t>шейник</a:t>
            </a:r>
            <a:r>
              <a:rPr lang="ru-RU" i="1" dirty="0" smtClean="0"/>
              <a:t>», «колясочник»</a:t>
            </a:r>
            <a:r>
              <a:rPr lang="ru-RU" dirty="0" smtClean="0"/>
              <a:t> (для людей с различными последствиями травмы спинного мозга), </a:t>
            </a:r>
            <a:r>
              <a:rPr lang="ru-RU" i="1" dirty="0" smtClean="0"/>
              <a:t>«</a:t>
            </a:r>
            <a:r>
              <a:rPr lang="ru-RU" i="1" dirty="0" err="1" smtClean="0"/>
              <a:t>тотальник</a:t>
            </a:r>
            <a:r>
              <a:rPr lang="ru-RU" i="1" dirty="0" smtClean="0"/>
              <a:t>»</a:t>
            </a:r>
            <a:r>
              <a:rPr lang="ru-RU" dirty="0" smtClean="0"/>
              <a:t> (про людей с полной потерей зрения), </a:t>
            </a:r>
            <a:r>
              <a:rPr lang="ru-RU" i="1" dirty="0" smtClean="0"/>
              <a:t>«</a:t>
            </a:r>
            <a:r>
              <a:rPr lang="ru-RU" i="1" dirty="0" err="1" smtClean="0"/>
              <a:t>опорник</a:t>
            </a:r>
            <a:r>
              <a:rPr lang="ru-RU" i="1" dirty="0" smtClean="0"/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64" name="Picture 4" descr="http://agrednews.ru/wp-content/uploads/2015/12/ANIMATION-30-TV.Still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628654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</TotalTime>
  <Words>1031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Начальная</vt:lpstr>
      <vt:lpstr>Особенности волонтерской работы с детьми, пожилыми и инвалидами</vt:lpstr>
      <vt:lpstr>Особенности работы волонтеров с детьми –сиротами </vt:lpstr>
      <vt:lpstr>Слайд 3</vt:lpstr>
      <vt:lpstr>Цель работы волонтерской группы</vt:lpstr>
      <vt:lpstr>Для дошкольников и младших школьников</vt:lpstr>
      <vt:lpstr>Средний и старший школьный возраст</vt:lpstr>
      <vt:lpstr>Практические советы волонтерам </vt:lpstr>
      <vt:lpstr>Формы волонтерской помощи </vt:lpstr>
      <vt:lpstr>Культура общения с детьми, имеющими инвалидность </vt:lpstr>
      <vt:lpstr>Рекомендации проведения интегративного мероприятия </vt:lpstr>
      <vt:lpstr>При разработке сценария и проведении интегративного мероприятия </vt:lpstr>
      <vt:lpstr>Правила этикета при общении с детьми, имеющими инвалидность</vt:lpstr>
      <vt:lpstr>4. Предложение помощи</vt:lpstr>
      <vt:lpstr>5. Адекватность и вежливость</vt:lpstr>
      <vt:lpstr>6. Не опирайтесь на кресло-коляску 7. Внимательность и терпеливость:  </vt:lpstr>
      <vt:lpstr>Слайд 16</vt:lpstr>
      <vt:lpstr>Пожилые </vt:lpstr>
      <vt:lpstr>5 видов приспособления личности к старости: </vt:lpstr>
      <vt:lpstr>Принципы работы с пожилыми людьми: </vt:lpstr>
      <vt:lpstr>Волонтерская помощь  престарелым 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волонтерской работы с детьми, пожилыми и инвалидами</dc:title>
  <dc:creator>Бутрим</dc:creator>
  <cp:lastModifiedBy>Бутрим</cp:lastModifiedBy>
  <cp:revision>7</cp:revision>
  <dcterms:created xsi:type="dcterms:W3CDTF">2017-12-09T06:50:10Z</dcterms:created>
  <dcterms:modified xsi:type="dcterms:W3CDTF">2018-05-20T16:51:40Z</dcterms:modified>
</cp:coreProperties>
</file>